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E7CB47-48E9-4B91-9BDB-411EBA466FB5}" v="7" dt="2025-01-20T06:27:35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hil Sakella" userId="1e1eeb33e9274f43" providerId="LiveId" clId="{68E7CB47-48E9-4B91-9BDB-411EBA466FB5}"/>
    <pc:docChg chg="modSld">
      <pc:chgData name="Akhil Sakella" userId="1e1eeb33e9274f43" providerId="LiveId" clId="{68E7CB47-48E9-4B91-9BDB-411EBA466FB5}" dt="2025-01-20T06:27:35.162" v="342"/>
      <pc:docMkLst>
        <pc:docMk/>
      </pc:docMkLst>
      <pc:sldChg chg="addSp modSp mod">
        <pc:chgData name="Akhil Sakella" userId="1e1eeb33e9274f43" providerId="LiveId" clId="{68E7CB47-48E9-4B91-9BDB-411EBA466FB5}" dt="2025-01-20T06:27:26.750" v="336"/>
        <pc:sldMkLst>
          <pc:docMk/>
          <pc:sldMk cId="0" sldId="257"/>
        </pc:sldMkLst>
        <pc:spChg chg="mod">
          <ac:chgData name="Akhil Sakella" userId="1e1eeb33e9274f43" providerId="LiveId" clId="{68E7CB47-48E9-4B91-9BDB-411EBA466FB5}" dt="2025-01-20T06:21:59.562" v="335" actId="20577"/>
          <ac:spMkLst>
            <pc:docMk/>
            <pc:sldMk cId="0" sldId="257"/>
            <ac:spMk id="3" creationId="{00000000-0000-0000-0000-000000000000}"/>
          </ac:spMkLst>
        </pc:spChg>
        <pc:picChg chg="add mod">
          <ac:chgData name="Akhil Sakella" userId="1e1eeb33e9274f43" providerId="LiveId" clId="{68E7CB47-48E9-4B91-9BDB-411EBA466FB5}" dt="2025-01-20T06:27:26.750" v="336"/>
          <ac:picMkLst>
            <pc:docMk/>
            <pc:sldMk cId="0" sldId="257"/>
            <ac:picMk id="4" creationId="{5BA7C0EF-475F-B533-DDF7-65248CFECB7C}"/>
          </ac:picMkLst>
        </pc:picChg>
      </pc:sldChg>
      <pc:sldChg chg="addSp modSp">
        <pc:chgData name="Akhil Sakella" userId="1e1eeb33e9274f43" providerId="LiveId" clId="{68E7CB47-48E9-4B91-9BDB-411EBA466FB5}" dt="2025-01-20T06:27:28.838" v="337"/>
        <pc:sldMkLst>
          <pc:docMk/>
          <pc:sldMk cId="0" sldId="258"/>
        </pc:sldMkLst>
        <pc:picChg chg="add mod">
          <ac:chgData name="Akhil Sakella" userId="1e1eeb33e9274f43" providerId="LiveId" clId="{68E7CB47-48E9-4B91-9BDB-411EBA466FB5}" dt="2025-01-20T06:27:28.838" v="337"/>
          <ac:picMkLst>
            <pc:docMk/>
            <pc:sldMk cId="0" sldId="258"/>
            <ac:picMk id="4" creationId="{F39ADCA2-B03C-34E0-3082-84D9BC1EE1F2}"/>
          </ac:picMkLst>
        </pc:picChg>
      </pc:sldChg>
      <pc:sldChg chg="addSp modSp">
        <pc:chgData name="Akhil Sakella" userId="1e1eeb33e9274f43" providerId="LiveId" clId="{68E7CB47-48E9-4B91-9BDB-411EBA466FB5}" dt="2025-01-20T06:27:30.048" v="338"/>
        <pc:sldMkLst>
          <pc:docMk/>
          <pc:sldMk cId="0" sldId="259"/>
        </pc:sldMkLst>
        <pc:picChg chg="add mod">
          <ac:chgData name="Akhil Sakella" userId="1e1eeb33e9274f43" providerId="LiveId" clId="{68E7CB47-48E9-4B91-9BDB-411EBA466FB5}" dt="2025-01-20T06:27:30.048" v="338"/>
          <ac:picMkLst>
            <pc:docMk/>
            <pc:sldMk cId="0" sldId="259"/>
            <ac:picMk id="4" creationId="{33C067A7-2403-81B2-122D-2959E4FF35B5}"/>
          </ac:picMkLst>
        </pc:picChg>
      </pc:sldChg>
      <pc:sldChg chg="addSp modSp">
        <pc:chgData name="Akhil Sakella" userId="1e1eeb33e9274f43" providerId="LiveId" clId="{68E7CB47-48E9-4B91-9BDB-411EBA466FB5}" dt="2025-01-20T06:27:31.223" v="339"/>
        <pc:sldMkLst>
          <pc:docMk/>
          <pc:sldMk cId="0" sldId="260"/>
        </pc:sldMkLst>
        <pc:picChg chg="add mod">
          <ac:chgData name="Akhil Sakella" userId="1e1eeb33e9274f43" providerId="LiveId" clId="{68E7CB47-48E9-4B91-9BDB-411EBA466FB5}" dt="2025-01-20T06:27:31.223" v="339"/>
          <ac:picMkLst>
            <pc:docMk/>
            <pc:sldMk cId="0" sldId="260"/>
            <ac:picMk id="4" creationId="{F0C258E1-AD53-1C7E-9483-9E9A4F4E13C3}"/>
          </ac:picMkLst>
        </pc:picChg>
      </pc:sldChg>
      <pc:sldChg chg="addSp modSp">
        <pc:chgData name="Akhil Sakella" userId="1e1eeb33e9274f43" providerId="LiveId" clId="{68E7CB47-48E9-4B91-9BDB-411EBA466FB5}" dt="2025-01-20T06:27:32.912" v="340"/>
        <pc:sldMkLst>
          <pc:docMk/>
          <pc:sldMk cId="0" sldId="261"/>
        </pc:sldMkLst>
        <pc:picChg chg="add mod">
          <ac:chgData name="Akhil Sakella" userId="1e1eeb33e9274f43" providerId="LiveId" clId="{68E7CB47-48E9-4B91-9BDB-411EBA466FB5}" dt="2025-01-20T06:27:32.912" v="340"/>
          <ac:picMkLst>
            <pc:docMk/>
            <pc:sldMk cId="0" sldId="261"/>
            <ac:picMk id="4" creationId="{CEE0EA51-61A5-24EE-65D4-7B378ECED865}"/>
          </ac:picMkLst>
        </pc:picChg>
      </pc:sldChg>
      <pc:sldChg chg="addSp modSp">
        <pc:chgData name="Akhil Sakella" userId="1e1eeb33e9274f43" providerId="LiveId" clId="{68E7CB47-48E9-4B91-9BDB-411EBA466FB5}" dt="2025-01-20T06:27:34.008" v="341"/>
        <pc:sldMkLst>
          <pc:docMk/>
          <pc:sldMk cId="0" sldId="262"/>
        </pc:sldMkLst>
        <pc:picChg chg="add mod">
          <ac:chgData name="Akhil Sakella" userId="1e1eeb33e9274f43" providerId="LiveId" clId="{68E7CB47-48E9-4B91-9BDB-411EBA466FB5}" dt="2025-01-20T06:27:34.008" v="341"/>
          <ac:picMkLst>
            <pc:docMk/>
            <pc:sldMk cId="0" sldId="262"/>
            <ac:picMk id="4" creationId="{29351358-63EC-E83E-EFA6-7EC7B7CCF6A7}"/>
          </ac:picMkLst>
        </pc:picChg>
      </pc:sldChg>
      <pc:sldChg chg="addSp modSp">
        <pc:chgData name="Akhil Sakella" userId="1e1eeb33e9274f43" providerId="LiveId" clId="{68E7CB47-48E9-4B91-9BDB-411EBA466FB5}" dt="2025-01-20T06:27:35.162" v="342"/>
        <pc:sldMkLst>
          <pc:docMk/>
          <pc:sldMk cId="4001886915" sldId="265"/>
        </pc:sldMkLst>
        <pc:picChg chg="add mod">
          <ac:chgData name="Akhil Sakella" userId="1e1eeb33e9274f43" providerId="LiveId" clId="{68E7CB47-48E9-4B91-9BDB-411EBA466FB5}" dt="2025-01-20T06:27:35.162" v="342"/>
          <ac:picMkLst>
            <pc:docMk/>
            <pc:sldMk cId="4001886915" sldId="265"/>
            <ac:picMk id="4" creationId="{CAFD177B-0BD8-AAA9-F673-23B72D02F8A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01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6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651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9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18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4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7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7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5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79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32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Articles: A, An, and The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C70649-D7DE-9B78-3C3B-7BEC565C3E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21" y="5315012"/>
            <a:ext cx="1783675" cy="7474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Are Articles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084832"/>
            <a:ext cx="7607808" cy="4023360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 Without an Article:</a:t>
            </a:r>
            <a:endParaRPr lang="en-US" dirty="0"/>
          </a:p>
          <a:p>
            <a:pPr marL="742950" lvl="1" indent="-285750"/>
            <a:r>
              <a:rPr lang="en-US" i="1" dirty="0"/>
              <a:t>"I threw colors on classmate."</a:t>
            </a:r>
            <a:r>
              <a:rPr lang="en-US" dirty="0"/>
              <a:t> 😨</a:t>
            </a:r>
          </a:p>
          <a:p>
            <a:pPr marL="457200" lvl="1" indent="0">
              <a:buNone/>
            </a:pPr>
            <a:r>
              <a:rPr lang="en-US" dirty="0"/>
              <a:t>(Sounds like you threw colors on all classmates!)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 With an Article:</a:t>
            </a:r>
            <a:endParaRPr lang="en-US" dirty="0"/>
          </a:p>
          <a:p>
            <a:pPr marL="742950" lvl="1" indent="-285750"/>
            <a:r>
              <a:rPr lang="en-US" i="1" dirty="0"/>
              <a:t>" I threw colors on </a:t>
            </a:r>
            <a:r>
              <a:rPr lang="en-US" b="1" i="1" u="sng" dirty="0"/>
              <a:t>a</a:t>
            </a:r>
            <a:r>
              <a:rPr lang="en-US" i="1" dirty="0"/>
              <a:t> classmate."</a:t>
            </a:r>
            <a:r>
              <a:rPr lang="en-US" dirty="0"/>
              <a:t> 😊</a:t>
            </a:r>
          </a:p>
          <a:p>
            <a:pPr marL="457200" lvl="1" indent="0">
              <a:buNone/>
            </a:pPr>
            <a:r>
              <a:rPr lang="en-US" dirty="0"/>
              <a:t>(Now it means you threw colors on one of many classmates—makes sense!)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 With a Definite Article:</a:t>
            </a:r>
            <a:endParaRPr lang="en-US" dirty="0"/>
          </a:p>
          <a:p>
            <a:pPr marL="742950" lvl="1" indent="-285750"/>
            <a:r>
              <a:rPr lang="en-US" i="1" dirty="0"/>
              <a:t>" I threw colors on </a:t>
            </a:r>
            <a:r>
              <a:rPr lang="en-US" b="1" i="1" u="sng" dirty="0"/>
              <a:t>the</a:t>
            </a:r>
            <a:r>
              <a:rPr lang="en-US" i="1" dirty="0"/>
              <a:t> classmate."</a:t>
            </a:r>
            <a:r>
              <a:rPr lang="en-US" dirty="0"/>
              <a:t> ❤️</a:t>
            </a:r>
          </a:p>
          <a:p>
            <a:pPr marL="457200" lvl="1" indent="0">
              <a:buNone/>
            </a:pPr>
            <a:r>
              <a:rPr lang="en-US" dirty="0"/>
              <a:t>(This means you threw colors on a specific classmate, </a:t>
            </a:r>
            <a:r>
              <a:rPr lang="en-US" i="1" dirty="0"/>
              <a:t>the one who </a:t>
            </a:r>
            <a:r>
              <a:rPr lang="en-US" i="1"/>
              <a:t>hit you!</a:t>
            </a:r>
            <a:r>
              <a:rPr lang="en-US"/>
              <a:t> </a:t>
            </a:r>
            <a:r>
              <a:rPr lang="en-US" dirty="0"/>
              <a:t>😆)</a:t>
            </a:r>
          </a:p>
          <a:p>
            <a:endParaRPr lang="en-US" b="1" dirty="0"/>
          </a:p>
          <a:p>
            <a:r>
              <a:rPr lang="en-US" b="1" dirty="0"/>
              <a:t>Moral of the Story:</a:t>
            </a:r>
            <a:r>
              <a:rPr lang="en-US" dirty="0"/>
              <a:t> Articles can save you from embarrassing misunderstandings! 😁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A7C0EF-475F-B533-DDF7-65248CFECB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Articles?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Articles are small words that modify nouns.</a:t>
            </a:r>
            <a:endParaRPr lang="en-US" dirty="0"/>
          </a:p>
          <a:p>
            <a:endParaRPr dirty="0"/>
          </a:p>
          <a:p>
            <a:r>
              <a:rPr b="1" dirty="0"/>
              <a:t>Types: </a:t>
            </a:r>
            <a:endParaRPr lang="en-US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dirty="0"/>
              <a:t>Indefinite Articles (A, An)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dirty="0"/>
              <a:t>Definite Article (The)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9ADCA2-B03C-34E0-3082-84D9BC1EE1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Indefinite Articles: A and 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'A' before consonant sounds and 'An' before </a:t>
            </a:r>
            <a:r>
              <a:rPr lang="en-US" dirty="0"/>
              <a:t>(a, e, </a:t>
            </a:r>
            <a:r>
              <a:rPr lang="en-US" dirty="0" err="1"/>
              <a:t>i</a:t>
            </a:r>
            <a:r>
              <a:rPr lang="en-US" dirty="0"/>
              <a:t>, o, u) </a:t>
            </a:r>
            <a:r>
              <a:rPr dirty="0"/>
              <a:t>vowel sounds.</a:t>
            </a:r>
            <a:endParaRPr lang="en-US" dirty="0"/>
          </a:p>
          <a:p>
            <a:endParaRPr dirty="0"/>
          </a:p>
          <a:p>
            <a:r>
              <a:rPr b="1" dirty="0"/>
              <a:t>Examples: </a:t>
            </a:r>
            <a:r>
              <a:rPr dirty="0"/>
              <a:t>A dog, A bike, A teacher</a:t>
            </a:r>
          </a:p>
          <a:p>
            <a:r>
              <a:rPr b="1" dirty="0"/>
              <a:t>Examples: </a:t>
            </a:r>
            <a:r>
              <a:rPr dirty="0"/>
              <a:t>An apple, An honest person</a:t>
            </a:r>
            <a:r>
              <a:rPr lang="en-US" dirty="0"/>
              <a:t>, An elephant, An umbrella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C067A7-2403-81B2-122D-2959E4FF35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Definite Articles: The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'The' to refer to specific or known nouns.</a:t>
            </a:r>
            <a:endParaRPr lang="en-US" dirty="0"/>
          </a:p>
          <a:p>
            <a:endParaRPr dirty="0"/>
          </a:p>
          <a:p>
            <a:r>
              <a:rPr b="1" dirty="0"/>
              <a:t>Examples: </a:t>
            </a:r>
            <a:r>
              <a:rPr dirty="0"/>
              <a:t>The moon, The cat</a:t>
            </a:r>
            <a:r>
              <a:rPr lang="en-US" dirty="0"/>
              <a:t>, The Sun, The Taj Mahal</a:t>
            </a:r>
            <a:endParaRPr dirty="0"/>
          </a:p>
          <a:p>
            <a:r>
              <a:rPr b="1" dirty="0"/>
              <a:t>Use with superlatives: </a:t>
            </a:r>
            <a:r>
              <a:rPr dirty="0"/>
              <a:t>The best 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C258E1-AD53-1C7E-9483-9E9A4F4E13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Not to Use 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Do not use articles with general plural or uncountable nouns.</a:t>
            </a:r>
            <a:endParaRPr lang="en-US" dirty="0"/>
          </a:p>
          <a:p>
            <a:endParaRPr dirty="0"/>
          </a:p>
          <a:p>
            <a:r>
              <a:rPr b="1" dirty="0"/>
              <a:t>Examples: </a:t>
            </a:r>
            <a:r>
              <a:rPr dirty="0"/>
              <a:t>I like dogs, She drinks water.</a:t>
            </a:r>
          </a:p>
          <a:p>
            <a:r>
              <a:rPr b="1" dirty="0"/>
              <a:t>No article with most proper nouns: </a:t>
            </a:r>
            <a:r>
              <a:rPr dirty="0"/>
              <a:t>Paris, India.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E0EA51-61A5-24EE-65D4-7B378ECED8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Practice Exercise</a:t>
            </a:r>
            <a:r>
              <a:rPr lang="en-US" dirty="0"/>
              <a:t> 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/>
              <a:t> </a:t>
            </a:r>
            <a:r>
              <a:rPr b="1" dirty="0"/>
              <a:t>Fill in the blanks: </a:t>
            </a:r>
            <a:r>
              <a:rPr dirty="0"/>
              <a:t>I saw ___ elephant.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 </a:t>
            </a:r>
            <a:r>
              <a:rPr b="1" dirty="0"/>
              <a:t>Correct the sentence: </a:t>
            </a:r>
            <a:r>
              <a:rPr dirty="0"/>
              <a:t>She is a honest girl.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pPr>
              <a:buFont typeface="Wingdings" panose="05000000000000000000" pitchFamily="2" charset="2"/>
              <a:buChar char="§"/>
            </a:pPr>
            <a:r>
              <a:rPr dirty="0"/>
              <a:t> </a:t>
            </a:r>
            <a:r>
              <a:rPr b="1" dirty="0"/>
              <a:t>Identify the article type:</a:t>
            </a:r>
            <a:r>
              <a:rPr dirty="0"/>
              <a:t> 'I read a book.'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351358-63EC-E83E-EFA6-7EC7B7CCF6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C33B9-6542-C428-7466-057AE433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F7C67-DA5B-D424-43CB-FB6D18B9A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Practice Exercise</a:t>
            </a:r>
            <a:r>
              <a:rPr lang="en-US" dirty="0"/>
              <a:t> 2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0F9A-780C-3554-AFCE-D439C5EA9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Write </a:t>
            </a:r>
            <a:r>
              <a:rPr lang="en-US" dirty="0"/>
              <a:t>5</a:t>
            </a:r>
            <a:r>
              <a:rPr dirty="0"/>
              <a:t> sentences with A, An, and The.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FD177B-0BD8-AAA9-F673-23B72D02F8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957" y="6179603"/>
            <a:ext cx="1273894" cy="53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8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Thank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Keep Learning, </a:t>
            </a:r>
            <a:endParaRPr lang="en-US" dirty="0"/>
          </a:p>
          <a:p>
            <a:r>
              <a:rPr dirty="0"/>
              <a:t>Keep Growing!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7030A0"/>
      </a:accent1>
      <a:accent2>
        <a:srgbClr val="FAB900"/>
      </a:accent2>
      <a:accent3>
        <a:srgbClr val="90BB23"/>
      </a:accent3>
      <a:accent4>
        <a:srgbClr val="EE7008"/>
      </a:accent4>
      <a:accent5>
        <a:srgbClr val="7030A0"/>
      </a:accent5>
      <a:accent6>
        <a:srgbClr val="D5393D"/>
      </a:accent6>
      <a:hlink>
        <a:srgbClr val="90BB23"/>
      </a:hlink>
      <a:folHlink>
        <a:srgbClr val="EE7008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64</TotalTime>
  <Words>328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Tw Cen MT</vt:lpstr>
      <vt:lpstr>Tw Cen MT Condensed</vt:lpstr>
      <vt:lpstr>Wingdings</vt:lpstr>
      <vt:lpstr>Wingdings 3</vt:lpstr>
      <vt:lpstr>Integral</vt:lpstr>
      <vt:lpstr>Articles: A, An, and The</vt:lpstr>
      <vt:lpstr>Why Are Articles Important?</vt:lpstr>
      <vt:lpstr>What Are Articles?</vt:lpstr>
      <vt:lpstr>Indefinite Articles: A and An</vt:lpstr>
      <vt:lpstr>Definite Articles: The</vt:lpstr>
      <vt:lpstr>When Not to Use Articles</vt:lpstr>
      <vt:lpstr>Practice Exercise 1</vt:lpstr>
      <vt:lpstr>Practice Exercise 2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Akhil Sakella</dc:creator>
  <cp:keywords/>
  <dc:description/>
  <cp:lastModifiedBy>Akhil Sakella</cp:lastModifiedBy>
  <cp:revision>4</cp:revision>
  <dcterms:created xsi:type="dcterms:W3CDTF">2013-01-27T09:14:16Z</dcterms:created>
  <dcterms:modified xsi:type="dcterms:W3CDTF">2025-01-20T06:27:44Z</dcterms:modified>
  <cp:category/>
</cp:coreProperties>
</file>